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5" r:id="rId3"/>
    <p:sldId id="274" r:id="rId4"/>
    <p:sldId id="281" r:id="rId5"/>
    <p:sldId id="277" r:id="rId6"/>
    <p:sldId id="276" r:id="rId7"/>
    <p:sldId id="278" r:id="rId8"/>
    <p:sldId id="280" r:id="rId9"/>
    <p:sldId id="275" r:id="rId10"/>
    <p:sldId id="279" r:id="rId11"/>
    <p:sldId id="282" r:id="rId12"/>
    <p:sldId id="283"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9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49" autoAdjust="0"/>
    <p:restoredTop sz="94660"/>
  </p:normalViewPr>
  <p:slideViewPr>
    <p:cSldViewPr snapToGrid="0">
      <p:cViewPr varScale="1">
        <p:scale>
          <a:sx n="86" d="100"/>
          <a:sy n="86" d="100"/>
        </p:scale>
        <p:origin x="32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F0CD3-7997-4CA3-8B74-26388476E0D6}" type="datetimeFigureOut">
              <a:rPr lang="en-US" smtClean="0"/>
              <a:pPr/>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822A-EF8E-435C-B47D-30EC9DE8728E}" type="slidenum">
              <a:rPr lang="en-US" smtClean="0"/>
              <a:pPr/>
              <a:t>‹#›</a:t>
            </a:fld>
            <a:endParaRPr lang="en-US"/>
          </a:p>
        </p:txBody>
      </p:sp>
    </p:spTree>
    <p:extLst>
      <p:ext uri="{BB962C8B-B14F-4D97-AF65-F5344CB8AC3E}">
        <p14:creationId xmlns:p14="http://schemas.microsoft.com/office/powerpoint/2010/main" val="818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35BD-5840-4ACE-82CD-F1A9B6F2F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5226C-FE22-4228-BB1C-E7EFB5B8E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FC1E5-1806-490F-A32D-F59D312B7971}"/>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CEFDC17C-402E-4C6A-9D91-1E0D68CD9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8B9A7-9B40-4604-B62E-CFC932DE79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3209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9BF1-23FB-4CEA-8667-062A40577F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D7D981-FA64-4EF3-A1AE-D39768965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809D3-ADDE-4409-AB15-400904A2D19A}"/>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17DE37D2-F7DA-45F4-B780-49E47158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DBCD-47F6-4A78-9B63-890C9B68942C}"/>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92988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A6CA6-76CF-42DB-A89D-147DCAAA31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12728A-FE79-4274-BF1D-DEB5E9339E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0F784-B990-4B12-B8E8-644C75318B2E}"/>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8CC04032-0D30-41D7-B43E-D6E0D955D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33762-5D52-4B1E-AA54-E5539DEBECEF}"/>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19744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5DE0-F2C0-4705-B170-4C1F9FB5D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1D7CC-BC1B-41C4-B8B2-4C7FE3535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2548D-5787-4208-A3EA-2785B5875303}"/>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56A97C58-C114-49DC-9DC8-DA78FDD28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818A-4B03-4A7E-9E7C-CDDAE6287824}"/>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95998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49B8-F244-4107-AA64-480918A8B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442220-E9BC-4AB9-B17E-1432FCC8C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E3F51-0102-4A10-9615-3BA272B8AF43}"/>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696563C4-CBD3-4AC5-B968-CF5EE7395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9EF2B-E555-423B-A49B-A5BF239B1509}"/>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10270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54C3-F254-43C0-A84A-DF678D6DA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99CB4-BEA7-46A8-A57D-0C0A607CB8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74A656-2369-46CA-8396-3D34158CB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5C530-D5B8-47BA-B47D-D56C3D39223E}"/>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6" name="Footer Placeholder 5">
            <a:extLst>
              <a:ext uri="{FF2B5EF4-FFF2-40B4-BE49-F238E27FC236}">
                <a16:creationId xmlns:a16="http://schemas.microsoft.com/office/drawing/2014/main" id="{C7E3DDD1-EA81-4FC7-9CE8-6C58CBAAE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E2639-812F-4802-8159-AC491A967B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46688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A95C-3089-4BBD-BE58-7CDD43DCA5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83D1BD-8EEE-4108-8CE7-5FF96D81B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E3FB4C-EE8C-4F60-BDAF-95F7AC9DC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06AD9D-8E51-4968-B956-552B2E60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942085-40EC-4928-912D-A8AAB276F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D85C9A-408E-4FF5-B667-7FA2525C0F8D}"/>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8" name="Footer Placeholder 7">
            <a:extLst>
              <a:ext uri="{FF2B5EF4-FFF2-40B4-BE49-F238E27FC236}">
                <a16:creationId xmlns:a16="http://schemas.microsoft.com/office/drawing/2014/main" id="{B057A230-1FF7-4EC7-8FD7-13C009500B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1A9B1-CDFC-497A-9D66-9CCCF46920D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8675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A51C-126C-4666-903A-1EF2DFF235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69193-DB2A-4E12-8817-E6587A66B7FF}"/>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4" name="Footer Placeholder 3">
            <a:extLst>
              <a:ext uri="{FF2B5EF4-FFF2-40B4-BE49-F238E27FC236}">
                <a16:creationId xmlns:a16="http://schemas.microsoft.com/office/drawing/2014/main" id="{B32C1ACD-E937-4FA1-A10E-C2471077B2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764E26-4370-433B-95E9-3A5A438AF755}"/>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5126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C951E-E7CC-4F01-94D7-EE5B9DD35C3F}"/>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3" name="Footer Placeholder 2">
            <a:extLst>
              <a:ext uri="{FF2B5EF4-FFF2-40B4-BE49-F238E27FC236}">
                <a16:creationId xmlns:a16="http://schemas.microsoft.com/office/drawing/2014/main" id="{B084C1BD-3325-402B-86F2-C90AC69BDA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6D064-67D1-4F46-A8E1-08DF4ED5AC67}"/>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44335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41FD-59D2-4328-9DC3-43E674E00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1CEC8-8010-4503-AD91-9ADBEDAD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D50FAE-0BFD-4A83-8E74-87EB96285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C5F9-2F54-4533-8CF8-6C43FC1FC0DF}"/>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6" name="Footer Placeholder 5">
            <a:extLst>
              <a:ext uri="{FF2B5EF4-FFF2-40B4-BE49-F238E27FC236}">
                <a16:creationId xmlns:a16="http://schemas.microsoft.com/office/drawing/2014/main" id="{5FC9CE0D-1363-4FA3-B747-B41C32E6E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D8965-9F3A-4F80-85DE-B17DF5F0B221}"/>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50185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90D2-7C8E-457F-8EAE-E631FD623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3BCD0F-66B6-49C1-B2D6-EC146B234C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08FD95-E878-43DC-9CB4-65C8A548A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1845E-EEB1-4A14-A776-89D23CDBA86C}"/>
              </a:ext>
            </a:extLst>
          </p:cNvPr>
          <p:cNvSpPr>
            <a:spLocks noGrp="1"/>
          </p:cNvSpPr>
          <p:nvPr>
            <p:ph type="dt" sz="half" idx="10"/>
          </p:nvPr>
        </p:nvSpPr>
        <p:spPr/>
        <p:txBody>
          <a:bodyPr/>
          <a:lstStyle/>
          <a:p>
            <a:fld id="{9F59DDF5-D33F-42CB-8E16-7466BB8DFC27}" type="datetimeFigureOut">
              <a:rPr lang="en-US" smtClean="0"/>
              <a:pPr/>
              <a:t>6/24/2021</a:t>
            </a:fld>
            <a:endParaRPr lang="en-US"/>
          </a:p>
        </p:txBody>
      </p:sp>
      <p:sp>
        <p:nvSpPr>
          <p:cNvPr id="6" name="Footer Placeholder 5">
            <a:extLst>
              <a:ext uri="{FF2B5EF4-FFF2-40B4-BE49-F238E27FC236}">
                <a16:creationId xmlns:a16="http://schemas.microsoft.com/office/drawing/2014/main" id="{4F0E8321-CE00-4D0C-81FE-CC81BB74E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55C62-63E1-4B2F-BB4A-0E352271DFDA}"/>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2571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25">
              <a:srgbClr val="B5C7E7"/>
            </a:gs>
            <a:gs pos="6250">
              <a:srgbClr val="BECEEA"/>
            </a:gs>
            <a:gs pos="100000">
              <a:srgbClr val="D1DCF0"/>
            </a:gs>
            <a:gs pos="60000">
              <a:schemeClr val="accent1">
                <a:lumMod val="5000"/>
                <a:lumOff val="95000"/>
              </a:schemeClr>
            </a:gs>
            <a:gs pos="100000">
              <a:schemeClr val="accent1">
                <a:lumMod val="45000"/>
                <a:lumOff val="55000"/>
              </a:schemeClr>
            </a:gs>
            <a:gs pos="35000">
              <a:schemeClr val="bg1"/>
            </a:gs>
            <a:gs pos="100000">
              <a:schemeClr val="accent1">
                <a:lumMod val="30000"/>
                <a:lumOff val="7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17729-EAAF-49E5-9459-F6986CF6A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7D502-8A23-4B1E-87FD-EF6E95C60B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14BE1-A63A-4E10-ABE1-86AC114AF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9DDF5-D33F-42CB-8E16-7466BB8DFC27}" type="datetimeFigureOut">
              <a:rPr lang="en-US" smtClean="0"/>
              <a:pPr/>
              <a:t>6/24/2021</a:t>
            </a:fld>
            <a:endParaRPr lang="en-US"/>
          </a:p>
        </p:txBody>
      </p:sp>
      <p:sp>
        <p:nvSpPr>
          <p:cNvPr id="5" name="Footer Placeholder 4">
            <a:extLst>
              <a:ext uri="{FF2B5EF4-FFF2-40B4-BE49-F238E27FC236}">
                <a16:creationId xmlns:a16="http://schemas.microsoft.com/office/drawing/2014/main" id="{780997EC-4EB3-4837-B2A0-1ACF4CCF0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BCC0E-AB9B-433E-87A1-D8FEC0377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63275-8587-4EEF-A5E5-8D742DA55544}" type="slidenum">
              <a:rPr lang="en-US" smtClean="0"/>
              <a:pPr/>
              <a:t>‹#›</a:t>
            </a:fld>
            <a:endParaRPr lang="en-US"/>
          </a:p>
        </p:txBody>
      </p:sp>
    </p:spTree>
    <p:extLst>
      <p:ext uri="{BB962C8B-B14F-4D97-AF65-F5344CB8AC3E}">
        <p14:creationId xmlns:p14="http://schemas.microsoft.com/office/powerpoint/2010/main" val="246074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7" name="Rectangle 6">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A603F7-17A2-4539-A2F5-2D940EAD4BD0}"/>
              </a:ext>
            </a:extLst>
          </p:cNvPr>
          <p:cNvSpPr txBox="1"/>
          <p:nvPr/>
        </p:nvSpPr>
        <p:spPr>
          <a:xfrm>
            <a:off x="110840" y="1567586"/>
            <a:ext cx="11984182" cy="3293209"/>
          </a:xfrm>
          <a:prstGeom prst="rect">
            <a:avLst/>
          </a:prstGeom>
          <a:noFill/>
        </p:spPr>
        <p:txBody>
          <a:bodyPr wrap="square" rtlCol="0">
            <a:spAutoFit/>
          </a:bodyPr>
          <a:lstStyle/>
          <a:p>
            <a:pPr algn="ctr">
              <a:spcBef>
                <a:spcPct val="0"/>
              </a:spcBef>
              <a:defRPr/>
            </a:pPr>
            <a:r>
              <a:rPr lang="en-US" sz="4000" b="1" dirty="0">
                <a:latin typeface="Times New Roman" pitchFamily="18" charset="0"/>
                <a:cs typeface="Times New Roman" pitchFamily="18" charset="0"/>
              </a:rPr>
              <a:t>Alumni</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Management</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System</a:t>
            </a:r>
            <a:r>
              <a:rPr lang="en-US" sz="2400" b="1" dirty="0">
                <a:latin typeface="Times New Roman" pitchFamily="18" charset="0"/>
                <a:cs typeface="Times New Roman" pitchFamily="18" charset="0"/>
              </a:rPr>
              <a:t> </a:t>
            </a:r>
          </a:p>
          <a:p>
            <a:pPr algn="ctr">
              <a:spcBef>
                <a:spcPct val="0"/>
              </a:spcBef>
              <a:defRPr/>
            </a:pPr>
            <a:r>
              <a:rPr lang="en-US" sz="2400" b="1" dirty="0">
                <a:latin typeface="Times New Roman" pitchFamily="18" charset="0"/>
                <a:cs typeface="Times New Roman" pitchFamily="18" charset="0"/>
              </a:rPr>
              <a:t>Date: 20</a:t>
            </a:r>
            <a:r>
              <a:rPr lang="en-US" sz="2400" b="1" baseline="30000" dirty="0">
                <a:latin typeface="Times New Roman" pitchFamily="18" charset="0"/>
                <a:cs typeface="Times New Roman" pitchFamily="18" charset="0"/>
              </a:rPr>
              <a:t>th</a:t>
            </a:r>
            <a:r>
              <a:rPr lang="en-US" sz="2400" b="1" dirty="0">
                <a:latin typeface="Times New Roman" pitchFamily="18" charset="0"/>
                <a:cs typeface="Times New Roman" pitchFamily="18" charset="0"/>
              </a:rPr>
              <a:t>  April 2021</a:t>
            </a:r>
          </a:p>
          <a:p>
            <a:pPr algn="ctr">
              <a:spcBef>
                <a:spcPct val="0"/>
              </a:spcBef>
              <a:defRPr/>
            </a:pP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M.V.N.S Kavya: 17WH1A05A2</a:t>
            </a:r>
            <a:endParaRPr lang="en-US" sz="2400" dirty="0">
              <a:latin typeface="Times New Roman" pitchFamily="18" charset="0"/>
              <a:cs typeface="Times New Roman" pitchFamily="18" charset="0"/>
            </a:endParaRPr>
          </a:p>
          <a:p>
            <a:r>
              <a:rPr lang="en-US" sz="2400" b="1" dirty="0" err="1">
                <a:latin typeface="Times New Roman" pitchFamily="18" charset="0"/>
                <a:cs typeface="Times New Roman" pitchFamily="18" charset="0"/>
              </a:rPr>
              <a:t>Suhana</a:t>
            </a:r>
            <a:r>
              <a:rPr lang="en-US" sz="2400" b="1" dirty="0">
                <a:latin typeface="Times New Roman" pitchFamily="18" charset="0"/>
                <a:cs typeface="Times New Roman" pitchFamily="18" charset="0"/>
              </a:rPr>
              <a:t> : 17WH1A0589</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G. </a:t>
            </a:r>
            <a:r>
              <a:rPr lang="en-US" sz="2400" b="1" dirty="0" err="1">
                <a:latin typeface="Times New Roman" pitchFamily="18" charset="0"/>
                <a:cs typeface="Times New Roman" pitchFamily="18" charset="0"/>
              </a:rPr>
              <a:t>Tejashwini</a:t>
            </a:r>
            <a:r>
              <a:rPr lang="en-US" sz="2400" b="1" dirty="0">
                <a:latin typeface="Times New Roman" pitchFamily="18" charset="0"/>
                <a:cs typeface="Times New Roman" pitchFamily="18" charset="0"/>
              </a:rPr>
              <a:t> : 18WH5A0519					</a:t>
            </a:r>
          </a:p>
          <a:p>
            <a:r>
              <a:rPr lang="en-US" sz="2400" b="1" dirty="0">
                <a:latin typeface="Times New Roman" pitchFamily="18" charset="0"/>
                <a:cs typeface="Times New Roman" pitchFamily="18" charset="0"/>
              </a:rPr>
              <a:t>					    	                Internal Guide: Mr. K. Bhargav Ram</a:t>
            </a:r>
          </a:p>
          <a:p>
            <a:pPr algn="ctr"/>
            <a:r>
              <a:rPr lang="en-IN" sz="2400" b="1" dirty="0">
                <a:latin typeface="Times New Roman" pitchFamily="18" charset="0"/>
                <a:cs typeface="Times New Roman" pitchFamily="18" charset="0"/>
              </a:rPr>
              <a:t>         				                           </a:t>
            </a:r>
            <a:r>
              <a:rPr lang="en-US" sz="2400" b="1" dirty="0">
                <a:latin typeface="Times New Roman" pitchFamily="18" charset="0"/>
                <a:cs typeface="Times New Roman" pitchFamily="18" charset="0"/>
              </a:rPr>
              <a:t>Designation: Assistant Professor</a:t>
            </a:r>
            <a:endParaRPr lang="en-US" sz="3200" b="1" dirty="0">
              <a:latin typeface="Times New Roman" pitchFamily="18" charset="0"/>
              <a:cs typeface="Times New Roman" pitchFamily="18" charset="0"/>
            </a:endParaRPr>
          </a:p>
        </p:txBody>
      </p:sp>
      <p:sp>
        <p:nvSpPr>
          <p:cNvPr id="6" name="Title 1"/>
          <p:cNvSpPr txBox="1">
            <a:spLocks/>
          </p:cNvSpPr>
          <p:nvPr/>
        </p:nvSpPr>
        <p:spPr>
          <a:xfrm>
            <a:off x="263236" y="3810000"/>
            <a:ext cx="11762509" cy="2590800"/>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r>
              <a:rPr lang="en-US" sz="2000" b="1" dirty="0">
                <a:latin typeface="Times New Roman" pitchFamily="18" charset="0"/>
                <a:cs typeface="Times New Roman" pitchFamily="18" charset="0"/>
              </a:rPr>
              <a:t>    </a:t>
            </a:r>
          </a:p>
          <a:p>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Rectangle 7"/>
          <p:cNvSpPr/>
          <p:nvPr/>
        </p:nvSpPr>
        <p:spPr>
          <a:xfrm>
            <a:off x="0" y="6040581"/>
            <a:ext cx="12191999"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Department of Computer Science &amp; Engineering</a:t>
            </a:r>
          </a:p>
        </p:txBody>
      </p:sp>
    </p:spTree>
    <p:extLst>
      <p:ext uri="{BB962C8B-B14F-4D97-AF65-F5344CB8AC3E}">
        <p14:creationId xmlns:p14="http://schemas.microsoft.com/office/powerpoint/2010/main" val="382051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E9E143-A3B8-434D-B16D-A80E138B2C29}"/>
              </a:ext>
            </a:extLst>
          </p:cNvPr>
          <p:cNvPicPr>
            <a:picLocks noChangeAspect="1"/>
          </p:cNvPicPr>
          <p:nvPr/>
        </p:nvPicPr>
        <p:blipFill>
          <a:blip r:embed="rId2"/>
          <a:stretch>
            <a:fillRect/>
          </a:stretch>
        </p:blipFill>
        <p:spPr>
          <a:xfrm>
            <a:off x="0" y="154380"/>
            <a:ext cx="5898077" cy="6448302"/>
          </a:xfrm>
          <a:prstGeom prst="rect">
            <a:avLst/>
          </a:prstGeom>
        </p:spPr>
      </p:pic>
      <p:pic>
        <p:nvPicPr>
          <p:cNvPr id="5" name="Picture 4">
            <a:extLst>
              <a:ext uri="{FF2B5EF4-FFF2-40B4-BE49-F238E27FC236}">
                <a16:creationId xmlns:a16="http://schemas.microsoft.com/office/drawing/2014/main" id="{05A42428-CBA0-4BC4-865C-BF822B3AD70A}"/>
              </a:ext>
            </a:extLst>
          </p:cNvPr>
          <p:cNvPicPr>
            <a:picLocks noChangeAspect="1"/>
          </p:cNvPicPr>
          <p:nvPr/>
        </p:nvPicPr>
        <p:blipFill rotWithShape="1">
          <a:blip r:embed="rId3"/>
          <a:srcRect t="-1" b="-6506"/>
          <a:stretch/>
        </p:blipFill>
        <p:spPr>
          <a:xfrm>
            <a:off x="6131510" y="127746"/>
            <a:ext cx="6551221" cy="6867857"/>
          </a:xfrm>
          <a:prstGeom prst="rect">
            <a:avLst/>
          </a:prstGeom>
        </p:spPr>
      </p:pic>
    </p:spTree>
    <p:extLst>
      <p:ext uri="{BB962C8B-B14F-4D97-AF65-F5344CB8AC3E}">
        <p14:creationId xmlns:p14="http://schemas.microsoft.com/office/powerpoint/2010/main" val="308888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52C48-4C14-4550-A526-6C8429685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1EC56BD-008D-4506-9976-EF3267E08723}"/>
              </a:ext>
            </a:extLst>
          </p:cNvPr>
          <p:cNvPicPr>
            <a:picLocks noChangeAspect="1"/>
          </p:cNvPicPr>
          <p:nvPr/>
        </p:nvPicPr>
        <p:blipFill rotWithShape="1">
          <a:blip r:embed="rId3">
            <a:extLst>
              <a:ext uri="{28A0092B-C50C-407E-A947-70E740481C1C}">
                <a14:useLocalDpi xmlns:a14="http://schemas.microsoft.com/office/drawing/2010/main" val="0"/>
              </a:ext>
            </a:extLst>
          </a:blip>
          <a:srcRect l="26141" t="26795" r="25219" b="27897"/>
          <a:stretch/>
        </p:blipFill>
        <p:spPr>
          <a:xfrm>
            <a:off x="2234213" y="1502545"/>
            <a:ext cx="7723573" cy="4046781"/>
          </a:xfrm>
          <a:prstGeom prst="rect">
            <a:avLst/>
          </a:prstGeom>
        </p:spPr>
      </p:pic>
      <p:sp>
        <p:nvSpPr>
          <p:cNvPr id="4" name="Rectangle 3">
            <a:extLst>
              <a:ext uri="{FF2B5EF4-FFF2-40B4-BE49-F238E27FC236}">
                <a16:creationId xmlns:a16="http://schemas.microsoft.com/office/drawing/2014/main" id="{FCD1AACA-996A-42D3-938B-D9DD5A1BC961}"/>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6" name="TextBox 5">
            <a:extLst>
              <a:ext uri="{FF2B5EF4-FFF2-40B4-BE49-F238E27FC236}">
                <a16:creationId xmlns:a16="http://schemas.microsoft.com/office/drawing/2014/main" id="{C1BA3573-F72E-4A3D-8402-2C566F782206}"/>
              </a:ext>
            </a:extLst>
          </p:cNvPr>
          <p:cNvSpPr txBox="1"/>
          <p:nvPr/>
        </p:nvSpPr>
        <p:spPr>
          <a:xfrm>
            <a:off x="2388093" y="284085"/>
            <a:ext cx="729744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Test cases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48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1578" y="809838"/>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1563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648138" y="1865146"/>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152400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152400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2635021" y="104885"/>
            <a:ext cx="6712527" cy="769441"/>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References</a:t>
            </a:r>
          </a:p>
        </p:txBody>
      </p:sp>
      <p:sp>
        <p:nvSpPr>
          <p:cNvPr id="13" name="TextBox 12"/>
          <p:cNvSpPr txBox="1"/>
          <p:nvPr/>
        </p:nvSpPr>
        <p:spPr>
          <a:xfrm>
            <a:off x="2833254" y="2967336"/>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866904" y="1917735"/>
            <a:ext cx="8558213" cy="353414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IN"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10254C9-2DAB-45C4-B8BA-E3D3FD34C3E9}"/>
              </a:ext>
            </a:extLst>
          </p:cNvPr>
          <p:cNvSpPr txBox="1"/>
          <p:nvPr/>
        </p:nvSpPr>
        <p:spPr>
          <a:xfrm>
            <a:off x="151533" y="1223238"/>
            <a:ext cx="11888933" cy="3970318"/>
          </a:xfrm>
          <a:prstGeom prst="rect">
            <a:avLst/>
          </a:prstGeom>
          <a:noFill/>
        </p:spPr>
        <p:txBody>
          <a:bodyPr wrap="square" rtlCol="0" anchor="ctr">
            <a:spAutoFit/>
          </a:bodyPr>
          <a:lstStyle/>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Design and Development of Alumni Tracking System for Public and Private HEIs, </a:t>
            </a:r>
            <a:r>
              <a:rPr lang="it-IT" dirty="0">
                <a:latin typeface="Times New Roman" panose="02020603050405020304" pitchFamily="18" charset="0"/>
                <a:cs typeface="Times New Roman" panose="02020603050405020304" pitchFamily="18" charset="0"/>
              </a:rPr>
              <a:t>Ruth G. Luciano, Gloria M. Alcantara, Renato Bauat, Jr</a:t>
            </a:r>
            <a:r>
              <a:rPr lang="it-IT" dirty="0">
                <a:solidFill>
                  <a:schemeClr val="bg1"/>
                </a:solidFill>
                <a:latin typeface="Times New Roman" panose="02020603050405020304" pitchFamily="18" charset="0"/>
                <a:cs typeface="Times New Roman" panose="02020603050405020304" pitchFamily="18" charset="0"/>
              </a:rPr>
              <a:t>. </a:t>
            </a:r>
            <a:r>
              <a:rPr lang="en-US" dirty="0">
                <a:solidFill>
                  <a:srgbClr val="202124"/>
                </a:solidFill>
                <a:latin typeface="Times New Roman" panose="02020603050405020304" pitchFamily="18" charset="0"/>
                <a:cs typeface="Times New Roman" panose="02020603050405020304" pitchFamily="18" charset="0"/>
              </a:rPr>
              <a:t>INTERNATIONAL JOURNAL OF SCIENTIFIC &amp; TECHNOLOGY RESEARCH VOLUME 9, ISSUE 06, JUNE 2020 </a:t>
            </a:r>
            <a:r>
              <a:rPr lang="en-IN" dirty="0">
                <a:latin typeface="Times New Roman" panose="02020603050405020304" pitchFamily="18" charset="0"/>
                <a:cs typeface="Times New Roman" panose="02020603050405020304" pitchFamily="18" charset="0"/>
              </a:rPr>
              <a:t>(Base paper) </a:t>
            </a:r>
          </a:p>
          <a:p>
            <a:pPr marL="342900" indent="-342900" algn="just">
              <a:buFont typeface="+mj-lt"/>
              <a:buAutoNum type="arabicPeriod"/>
            </a:pPr>
            <a:r>
              <a:rPr lang="en-IN" dirty="0">
                <a:solidFill>
                  <a:srgbClr val="202124"/>
                </a:solidFill>
                <a:latin typeface="Times New Roman" panose="02020603050405020304" pitchFamily="18" charset="0"/>
                <a:cs typeface="Times New Roman" panose="02020603050405020304" pitchFamily="18" charset="0"/>
              </a:rPr>
              <a:t>University Based Job Recommender &amp; Alumni System Akeem Olowolayemo, Kamaleiah Harun, Teddy Mantoro 2018 4th International Conference on Computing, Engineering, and Design (ICCED) (IEEE Paper) </a:t>
            </a:r>
          </a:p>
          <a:p>
            <a:pPr marL="342900" indent="-342900" algn="just">
              <a:buFont typeface="+mj-lt"/>
              <a:buAutoNum type="arabicPeriod"/>
            </a:pPr>
            <a:r>
              <a:rPr lang="en-US" dirty="0">
                <a:solidFill>
                  <a:srgbClr val="202124"/>
                </a:solidFill>
                <a:latin typeface="Times New Roman" panose="02020603050405020304" pitchFamily="18" charset="0"/>
                <a:cs typeface="Times New Roman" panose="02020603050405020304" pitchFamily="18" charset="0"/>
              </a:rPr>
              <a:t>Alumni System KINGDOM OF SAUDI ARABIA Ministry of Education Majmaah University College of science Department of Computer Science &amp; Info</a:t>
            </a:r>
          </a:p>
          <a:p>
            <a:pPr marL="342900" indent="-342900" algn="just">
              <a:buFont typeface="+mj-lt"/>
              <a:buAutoNum type="arabicPeriod"/>
            </a:pPr>
            <a:r>
              <a:rPr lang="en-IN" dirty="0">
                <a:solidFill>
                  <a:srgbClr val="202124"/>
                </a:solidFill>
                <a:latin typeface="Times New Roman" panose="02020603050405020304" pitchFamily="18" charset="0"/>
                <a:cs typeface="Times New Roman" panose="02020603050405020304" pitchFamily="18" charset="0"/>
              </a:rPr>
              <a:t>Alumni Tracking System Mihir Jayavant, Shashank Kawle, Priti Khergamkar, Shital Gurale, Prof. Reena Somani (IOSRJEN)</a:t>
            </a:r>
          </a:p>
          <a:p>
            <a:pPr algn="just"/>
            <a:endParaRPr lang="en-IN"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IN" dirty="0">
              <a:solidFill>
                <a:schemeClr val="bg1"/>
              </a:solidFill>
            </a:endParaRPr>
          </a:p>
        </p:txBody>
      </p:sp>
    </p:spTree>
    <p:extLst>
      <p:ext uri="{BB962C8B-B14F-4D97-AF65-F5344CB8AC3E}">
        <p14:creationId xmlns:p14="http://schemas.microsoft.com/office/powerpoint/2010/main" val="347154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767876-16B2-4096-AA5A-BEE8532517FB}"/>
              </a:ext>
            </a:extLst>
          </p:cNvPr>
          <p:cNvSpPr txBox="1"/>
          <p:nvPr/>
        </p:nvSpPr>
        <p:spPr>
          <a:xfrm>
            <a:off x="888591" y="2875002"/>
            <a:ext cx="10712567" cy="1107996"/>
          </a:xfrm>
          <a:prstGeom prst="rect">
            <a:avLst/>
          </a:prstGeom>
          <a:noFill/>
        </p:spPr>
        <p:txBody>
          <a:bodyPr wrap="square" rtlCol="0">
            <a:spAutoFit/>
          </a:bodyPr>
          <a:lstStyle/>
          <a:p>
            <a:pPr lvl="0" algn="ctr"/>
            <a:r>
              <a:rPr lang="en-US" sz="6600" b="1"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53119" y="92883"/>
            <a:ext cx="9746235" cy="629018"/>
          </a:xfrm>
          <a:prstGeom prst="rect">
            <a:avLst/>
          </a:prstGeom>
          <a:noFill/>
          <a:ln w="9525">
            <a:noFill/>
            <a:miter lim="800000"/>
            <a:headEnd/>
            <a:tailEnd/>
          </a:ln>
        </p:spPr>
        <p:txBody>
          <a:bodyPr vert="horz" wrap="square" lIns="0" tIns="13335"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12700" marR="0" lvl="0" indent="0" algn="l" defTabSz="914400" rtl="0" eaLnBrk="0" fontAlgn="base" latinLnBrk="0" hangingPunct="0">
              <a:lnSpc>
                <a:spcPct val="100000"/>
              </a:lnSpc>
              <a:spcBef>
                <a:spcPts val="105"/>
              </a:spcBef>
              <a:spcAft>
                <a:spcPct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Why Should I Study </a:t>
            </a:r>
            <a:r>
              <a:rPr lang="en-US" sz="4000" dirty="0">
                <a:solidFill>
                  <a:srgbClr val="C00000"/>
                </a:solidFill>
                <a:latin typeface="Times New Roman" panose="02020603050405020304" pitchFamily="18" charset="0"/>
                <a:cs typeface="Times New Roman" panose="02020603050405020304" pitchFamily="18" charset="0"/>
              </a:rPr>
              <a:t>this course?</a:t>
            </a:r>
            <a:endPar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2E61EB3-2F18-4619-AD2A-886155B0A477}"/>
              </a:ext>
            </a:extLst>
          </p:cNvPr>
          <p:cNvSpPr txBox="1"/>
          <p:nvPr/>
        </p:nvSpPr>
        <p:spPr>
          <a:xfrm>
            <a:off x="165517" y="1343854"/>
            <a:ext cx="11862360" cy="492443"/>
          </a:xfrm>
          <a:prstGeom prst="rect">
            <a:avLst/>
          </a:prstGeom>
          <a:noFill/>
        </p:spPr>
        <p:txBody>
          <a:bodyPr wrap="square" rtlCol="0">
            <a:spAutoFit/>
          </a:bodyPr>
          <a:lstStyle/>
          <a:p>
            <a:pPr lvl="0"/>
            <a:r>
              <a:rPr lang="en-US" sz="260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1025243" y="27706"/>
            <a:ext cx="8950036" cy="707886"/>
          </a:xfrm>
          <a:prstGeom prst="rect">
            <a:avLst/>
          </a:prstGeom>
          <a:noFill/>
        </p:spPr>
        <p:txBody>
          <a:bodyPr wrap="square" rtlCol="0">
            <a:spAutoFit/>
          </a:bodyPr>
          <a:lstStyle/>
          <a:p>
            <a:pPr algn="ctr"/>
            <a:r>
              <a:rPr lang="en-US" sz="4000" b="1" dirty="0">
                <a:latin typeface="Times New Roman" pitchFamily="18" charset="0"/>
                <a:cs typeface="Times New Roman" pitchFamily="18" charset="0"/>
              </a:rPr>
              <a:t>ABSTRACT</a:t>
            </a:r>
          </a:p>
        </p:txBody>
      </p:sp>
      <p:sp>
        <p:nvSpPr>
          <p:cNvPr id="12" name="Rectangle 11"/>
          <p:cNvSpPr/>
          <p:nvPr/>
        </p:nvSpPr>
        <p:spPr>
          <a:xfrm>
            <a:off x="733246" y="1173192"/>
            <a:ext cx="10805612" cy="4401205"/>
          </a:xfrm>
          <a:prstGeom prst="rect">
            <a:avLst/>
          </a:prstGeom>
        </p:spPr>
        <p:txBody>
          <a:bodyPr wrap="square">
            <a:spAutoFit/>
          </a:bodyPr>
          <a:lstStyle/>
          <a:p>
            <a:pPr algn="just">
              <a:defRPr/>
            </a:pPr>
            <a:r>
              <a:rPr lang="en-US" sz="2800" dirty="0">
                <a:latin typeface="Times New Roman" pitchFamily="18" charset="0"/>
                <a:cs typeface="Times New Roman" pitchFamily="18" charset="0"/>
              </a:rPr>
              <a:t>Alumni Management System is a web application that allows alumni to </a:t>
            </a:r>
          </a:p>
          <a:p>
            <a:pPr algn="just">
              <a:defRPr/>
            </a:pPr>
            <a:r>
              <a:rPr lang="en-US" sz="2800" dirty="0">
                <a:latin typeface="Times New Roman" pitchFamily="18" charset="0"/>
                <a:cs typeface="Times New Roman" pitchFamily="18" charset="0"/>
              </a:rPr>
              <a:t>upload their details, upload materials, post job opportunities, view statistics of college placement achievements. It also allows students to view job opportunities, view alumni details, view materials uploaded by alumni, it also allows students to participate in group chats with alumni members.</a:t>
            </a:r>
          </a:p>
          <a:p>
            <a:pPr algn="just">
              <a:defRPr/>
            </a:pPr>
            <a:r>
              <a:rPr lang="en-US" sz="2800" dirty="0">
                <a:latin typeface="Times New Roman" pitchFamily="18" charset="0"/>
                <a:cs typeface="Times New Roman" pitchFamily="18" charset="0"/>
              </a:rPr>
              <a:t>The administrator for this application can verify and authenticate alumni, search for alumni details, generate reports, create events, send messages and emails to alumni members and students to notify them of any events. The admin creates the group chats.</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1578" y="809838"/>
            <a:ext cx="806585" cy="8065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
            <a:ext cx="9144000" cy="6857999"/>
          </a:xfrm>
          <a:prstGeom prst="rect">
            <a:avLst/>
          </a:prstGeom>
        </p:spPr>
      </p:pic>
      <p:sp>
        <p:nvSpPr>
          <p:cNvPr id="7" name="Rectangle 6">
            <a:extLst>
              <a:ext uri="{FF2B5EF4-FFF2-40B4-BE49-F238E27FC236}">
                <a16:creationId xmlns:a16="http://schemas.microsoft.com/office/drawing/2014/main" id="{033F4B05-4DDF-4DC0-87D3-B9374154B930}"/>
              </a:ext>
            </a:extLst>
          </p:cNvPr>
          <p:cNvSpPr/>
          <p:nvPr/>
        </p:nvSpPr>
        <p:spPr>
          <a:xfrm>
            <a:off x="1524000" y="911152"/>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3E0FD07C-87CF-4589-8D3C-6FD9DAC6DA1B}"/>
              </a:ext>
            </a:extLst>
          </p:cNvPr>
          <p:cNvSpPr txBox="1">
            <a:spLocks/>
          </p:cNvSpPr>
          <p:nvPr/>
        </p:nvSpPr>
        <p:spPr>
          <a:xfrm>
            <a:off x="1981200" y="0"/>
            <a:ext cx="82296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400" b="1" dirty="0">
              <a:latin typeface="Times New Roman" pitchFamily="18" charset="0"/>
              <a:ea typeface="+mn-ea"/>
              <a:cs typeface="Times New Roman" pitchFamily="18" charset="0"/>
            </a:endParaRPr>
          </a:p>
        </p:txBody>
      </p:sp>
      <p:sp>
        <p:nvSpPr>
          <p:cNvPr id="11" name="Content Placeholder 2">
            <a:extLst>
              <a:ext uri="{FF2B5EF4-FFF2-40B4-BE49-F238E27FC236}">
                <a16:creationId xmlns:a16="http://schemas.microsoft.com/office/drawing/2014/main" id="{494B7F80-BF0B-4689-A578-BB5FCCC59020}"/>
              </a:ext>
            </a:extLst>
          </p:cNvPr>
          <p:cNvSpPr txBox="1">
            <a:spLocks/>
          </p:cNvSpPr>
          <p:nvPr/>
        </p:nvSpPr>
        <p:spPr>
          <a:xfrm>
            <a:off x="1995269" y="1430536"/>
            <a:ext cx="8229600" cy="4516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2000" b="1" dirty="0">
              <a:solidFill>
                <a:schemeClr val="bg1"/>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89EC3255-FCAF-478F-9C41-C1F79BD06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9" name="Content Placeholder 2">
            <a:extLst>
              <a:ext uri="{FF2B5EF4-FFF2-40B4-BE49-F238E27FC236}">
                <a16:creationId xmlns:a16="http://schemas.microsoft.com/office/drawing/2014/main" id="{BC1C4FFA-C1C2-4C9D-8C8C-68DEEEAC6B03}"/>
              </a:ext>
            </a:extLst>
          </p:cNvPr>
          <p:cNvSpPr txBox="1">
            <a:spLocks/>
          </p:cNvSpPr>
          <p:nvPr/>
        </p:nvSpPr>
        <p:spPr>
          <a:xfrm>
            <a:off x="1995269" y="1430535"/>
            <a:ext cx="8229600" cy="4516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2000" b="1" dirty="0">
              <a:solidFill>
                <a:schemeClr val="bg1"/>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E66E98E8-1761-4837-A565-DA1D2D6CA419}"/>
              </a:ext>
            </a:extLst>
          </p:cNvPr>
          <p:cNvSpPr txBox="1"/>
          <p:nvPr/>
        </p:nvSpPr>
        <p:spPr>
          <a:xfrm>
            <a:off x="585926" y="571500"/>
            <a:ext cx="9419208" cy="5490221"/>
          </a:xfrm>
          <a:prstGeom prst="rect">
            <a:avLst/>
          </a:prstGeom>
          <a:noFill/>
        </p:spPr>
        <p:txBody>
          <a:bodyPr wrap="square">
            <a:spAutoFit/>
          </a:bodyPr>
          <a:lstStyle/>
          <a:p>
            <a:pPr algn="l">
              <a:lnSpc>
                <a:spcPct val="150000"/>
              </a:lnSpc>
            </a:pPr>
            <a:r>
              <a:rPr lang="en-US" sz="2000" b="1" dirty="0">
                <a:latin typeface="Times New Roman" panose="02020603050405020304" pitchFamily="18" charset="0"/>
                <a:cs typeface="Times New Roman" panose="02020603050405020304" pitchFamily="18" charset="0"/>
              </a:rPr>
              <a:t>What is an Alumni Management System?</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Alumni Management System is a user interactive web application that maintains records of alumni along with student and staff details.  </a:t>
            </a:r>
          </a:p>
          <a:p>
            <a:pPr marL="285750" indent="-285750" algn="l">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lnSpc>
                <a:spcPct val="150000"/>
              </a:lnSpc>
            </a:pPr>
            <a:r>
              <a:rPr lang="en-US" sz="2000" b="1" dirty="0">
                <a:latin typeface="Times New Roman" panose="02020603050405020304" pitchFamily="18" charset="0"/>
                <a:cs typeface="Times New Roman" panose="02020603050405020304" pitchFamily="18" charset="0"/>
              </a:rPr>
              <a:t>Why build an Alumni Management System?</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Alumni of a college generally stay in touch with their close friends but do not stay in touch with other college mates. </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Contact between alumni, faculty and students can be used to gain                                                       references, insight into the industry and forge business connections.</a:t>
            </a:r>
          </a:p>
          <a:p>
            <a:pPr algn="l">
              <a:lnSpc>
                <a:spcPct val="150000"/>
              </a:lnSpc>
            </a:pPr>
            <a:endParaRPr lang="en-US" sz="1800" b="1" dirty="0">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457200" indent="-457200" algn="l">
              <a:lnSpc>
                <a:spcPct val="150000"/>
              </a:lnSpc>
              <a:buFont typeface="Arial" panose="020B0604020202020204" pitchFamily="34" charset="0"/>
              <a:buChar char="•"/>
            </a:pPr>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67449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1578" y="809838"/>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1563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648138" y="1865146"/>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152400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152400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2635021" y="78252"/>
            <a:ext cx="6712527" cy="769441"/>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System Requirements</a:t>
            </a:r>
          </a:p>
        </p:txBody>
      </p:sp>
      <p:sp>
        <p:nvSpPr>
          <p:cNvPr id="13" name="TextBox 12"/>
          <p:cNvSpPr txBox="1"/>
          <p:nvPr/>
        </p:nvSpPr>
        <p:spPr>
          <a:xfrm>
            <a:off x="2833254" y="2967336"/>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866904" y="1917735"/>
            <a:ext cx="8558213" cy="353414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IN" sz="1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00B86447-9894-4EEF-82F0-1F9FA5741D3E}"/>
              </a:ext>
            </a:extLst>
          </p:cNvPr>
          <p:cNvGraphicFramePr>
            <a:graphicFrameLocks noGrp="1"/>
          </p:cNvGraphicFramePr>
          <p:nvPr/>
        </p:nvGraphicFramePr>
        <p:xfrm>
          <a:off x="2621166" y="1599353"/>
          <a:ext cx="7028960" cy="3560432"/>
        </p:xfrm>
        <a:graphic>
          <a:graphicData uri="http://schemas.openxmlformats.org/drawingml/2006/table">
            <a:tbl>
              <a:tblPr firstRow="1" bandRow="1">
                <a:tableStyleId>{F5AB1C69-6EDB-4FF4-983F-18BD219EF322}</a:tableStyleId>
              </a:tblPr>
              <a:tblGrid>
                <a:gridCol w="3495447">
                  <a:extLst>
                    <a:ext uri="{9D8B030D-6E8A-4147-A177-3AD203B41FA5}">
                      <a16:colId xmlns:a16="http://schemas.microsoft.com/office/drawing/2014/main" val="2296071756"/>
                    </a:ext>
                  </a:extLst>
                </a:gridCol>
                <a:gridCol w="3533513">
                  <a:extLst>
                    <a:ext uri="{9D8B030D-6E8A-4147-A177-3AD203B41FA5}">
                      <a16:colId xmlns:a16="http://schemas.microsoft.com/office/drawing/2014/main" val="3122023618"/>
                    </a:ext>
                  </a:extLst>
                </a:gridCol>
              </a:tblGrid>
              <a:tr h="742962">
                <a:tc>
                  <a:txBody>
                    <a:bodyPr/>
                    <a:lstStyle/>
                    <a:p>
                      <a:pPr algn="ctr"/>
                      <a:r>
                        <a:rPr lang="en-US" sz="2800" dirty="0"/>
                        <a:t>Environment</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sz="2800" dirty="0"/>
                        <a:t>Specifications</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25835142"/>
                  </a:ext>
                </a:extLst>
              </a:tr>
              <a:tr h="563494">
                <a:tc rowSpan="3">
                  <a:txBody>
                    <a:bodyPr/>
                    <a:lstStyle/>
                    <a:p>
                      <a:pPr lvl="0" algn="ctr"/>
                      <a:r>
                        <a:rPr lang="en-US" sz="2800" dirty="0"/>
                        <a:t>Hardware</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t>2GB Storage space</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30031905"/>
                  </a:ext>
                </a:extLst>
              </a:tr>
              <a:tr h="563494">
                <a:tc vMerge="1">
                  <a:txBody>
                    <a:bodyPr/>
                    <a:lstStyle/>
                    <a:p>
                      <a:endParaRPr lang="en-IN" dirty="0"/>
                    </a:p>
                  </a:txBody>
                  <a:tcPr/>
                </a:tc>
                <a:tc>
                  <a:txBody>
                    <a:bodyPr/>
                    <a:lstStyle/>
                    <a:p>
                      <a:pPr algn="ctr"/>
                      <a:r>
                        <a:rPr lang="en-US" dirty="0"/>
                        <a:t>4GB RAM</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9608233"/>
                  </a:ext>
                </a:extLst>
              </a:tr>
              <a:tr h="563494">
                <a:tc vMerge="1">
                  <a:txBody>
                    <a:bodyPr/>
                    <a:lstStyle/>
                    <a:p>
                      <a:endParaRPr lang="en-IN" dirty="0"/>
                    </a:p>
                  </a:txBody>
                  <a:tcPr/>
                </a:tc>
                <a:tc>
                  <a:txBody>
                    <a:bodyPr/>
                    <a:lstStyle/>
                    <a:p>
                      <a:pPr algn="ctr"/>
                      <a:r>
                        <a:rPr lang="en-US" dirty="0"/>
                        <a:t>Intel I5 Core Processor</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747573"/>
                  </a:ext>
                </a:extLst>
              </a:tr>
              <a:tr h="563494">
                <a:tc rowSpan="2">
                  <a:txBody>
                    <a:bodyPr/>
                    <a:lstStyle/>
                    <a:p>
                      <a:pPr algn="ctr"/>
                      <a:r>
                        <a:rPr lang="en-US" sz="2800" dirty="0"/>
                        <a:t>Software</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PHP,  MySQL, HTML, CSS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6723412"/>
                  </a:ext>
                </a:extLst>
              </a:tr>
              <a:tr h="563494">
                <a:tc vMerge="1">
                  <a:txBody>
                    <a:bodyPr/>
                    <a:lstStyle/>
                    <a:p>
                      <a:endParaRPr lang="en-IN" dirty="0"/>
                    </a:p>
                  </a:txBody>
                  <a:tcPr/>
                </a:tc>
                <a:tc>
                  <a:txBody>
                    <a:bodyPr/>
                    <a:lstStyle/>
                    <a:p>
                      <a:pPr algn="ctr"/>
                      <a:r>
                        <a:rPr lang="en-US" baseline="0" dirty="0"/>
                        <a:t>OS: </a:t>
                      </a:r>
                      <a:r>
                        <a:rPr lang="en-US" dirty="0"/>
                        <a:t>Microsoft Windows</a:t>
                      </a:r>
                      <a:r>
                        <a:rPr lang="en-US" baseline="0" dirty="0"/>
                        <a:t> 10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1908906"/>
                  </a:ext>
                </a:extLst>
              </a:tr>
            </a:tbl>
          </a:graphicData>
        </a:graphic>
      </p:graphicFrame>
    </p:spTree>
    <p:extLst>
      <p:ext uri="{BB962C8B-B14F-4D97-AF65-F5344CB8AC3E}">
        <p14:creationId xmlns:p14="http://schemas.microsoft.com/office/powerpoint/2010/main" val="22408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82" y="27375"/>
            <a:ext cx="10515600" cy="1325563"/>
          </a:xfrm>
        </p:spPr>
        <p:txBody>
          <a:bodyPr>
            <a:normAutofit/>
          </a:bodyPr>
          <a:lstStyle/>
          <a:p>
            <a:pPr algn="ctr"/>
            <a:r>
              <a:rPr lang="en-IN" sz="4000" b="1" dirty="0">
                <a:latin typeface="Times New Roman" pitchFamily="18" charset="0"/>
                <a:cs typeface="Times New Roman" pitchFamily="18" charset="0"/>
              </a:rPr>
              <a:t>ARCHITECTURE</a:t>
            </a:r>
            <a:endParaRPr lang="en-US" sz="4000" b="1" dirty="0">
              <a:latin typeface="Times New Roman" pitchFamily="18" charset="0"/>
              <a:cs typeface="Times New Roman" pitchFamily="18" charset="0"/>
            </a:endParaRPr>
          </a:p>
        </p:txBody>
      </p:sp>
      <p:pic>
        <p:nvPicPr>
          <p:cNvPr id="11" name="Content Placeholder 10">
            <a:extLst>
              <a:ext uri="{FF2B5EF4-FFF2-40B4-BE49-F238E27FC236}">
                <a16:creationId xmlns:a16="http://schemas.microsoft.com/office/drawing/2014/main" id="{28462272-85F9-4AB2-9EF8-AD066C505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5247" y="1352938"/>
            <a:ext cx="6096000" cy="535407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5373"/>
          </a:xfrm>
        </p:spPr>
        <p:txBody>
          <a:bodyPr>
            <a:noAutofit/>
          </a:bodyPr>
          <a:lstStyle/>
          <a:p>
            <a:r>
              <a:rPr lang="en-IN" sz="3600" dirty="0">
                <a:solidFill>
                  <a:srgbClr val="FF0000"/>
                </a:solidFill>
                <a:latin typeface="Times New Roman" pitchFamily="18" charset="0"/>
                <a:cs typeface="Times New Roman" pitchFamily="18" charset="0"/>
              </a:rPr>
              <a:t>			</a:t>
            </a:r>
            <a:r>
              <a:rPr lang="en-IN" sz="4000" b="1" dirty="0">
                <a:latin typeface="Times New Roman" pitchFamily="18" charset="0"/>
                <a:cs typeface="Times New Roman" pitchFamily="18" charset="0"/>
              </a:rPr>
              <a:t>USECASE DIAGRAM</a:t>
            </a:r>
            <a:endParaRPr lang="en-US" sz="3600" b="1" dirty="0">
              <a:latin typeface="Times New Roman" pitchFamily="18" charset="0"/>
              <a:cs typeface="Times New Roman" pitchFamily="18" charset="0"/>
            </a:endParaRPr>
          </a:p>
        </p:txBody>
      </p:sp>
      <p:pic>
        <p:nvPicPr>
          <p:cNvPr id="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10" name="Rectangle 9">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767876-16B2-4096-AA5A-BEE8532517FB}"/>
              </a:ext>
            </a:extLst>
          </p:cNvPr>
          <p:cNvSpPr txBox="1"/>
          <p:nvPr/>
        </p:nvSpPr>
        <p:spPr>
          <a:xfrm>
            <a:off x="888591" y="2875002"/>
            <a:ext cx="10712567" cy="1107996"/>
          </a:xfrm>
          <a:prstGeom prst="rect">
            <a:avLst/>
          </a:prstGeom>
          <a:noFill/>
        </p:spPr>
        <p:txBody>
          <a:bodyPr wrap="square" rtlCol="0">
            <a:spAutoFit/>
          </a:bodyPr>
          <a:lstStyle/>
          <a:p>
            <a:pPr lvl="0" algn="ctr"/>
            <a:endParaRPr lang="en-US" sz="6600" b="1" dirty="0">
              <a:latin typeface="Times New Roman" panose="02020603050405020304" pitchFamily="18" charset="0"/>
              <a:cs typeface="Times New Roman" panose="02020603050405020304" pitchFamily="18" charset="0"/>
            </a:endParaRPr>
          </a:p>
        </p:txBody>
      </p:sp>
      <p:pic>
        <p:nvPicPr>
          <p:cNvPr id="6" name="Content Placeholder 5" descr="Diagram&#10;&#10;Description automatically generated">
            <a:extLst>
              <a:ext uri="{FF2B5EF4-FFF2-40B4-BE49-F238E27FC236}">
                <a16:creationId xmlns:a16="http://schemas.microsoft.com/office/drawing/2014/main" id="{D34811DA-5400-4B64-9522-F63BAB8D2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430" y="942108"/>
            <a:ext cx="9104006" cy="563880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5C8AF4-568C-45BE-A56E-D8ACD59C66CB}"/>
              </a:ext>
            </a:extLst>
          </p:cNvPr>
          <p:cNvPicPr>
            <a:picLocks noChangeAspect="1"/>
          </p:cNvPicPr>
          <p:nvPr/>
        </p:nvPicPr>
        <p:blipFill>
          <a:blip r:embed="rId2"/>
          <a:stretch>
            <a:fillRect/>
          </a:stretch>
        </p:blipFill>
        <p:spPr>
          <a:xfrm>
            <a:off x="1" y="368135"/>
            <a:ext cx="5522026" cy="6227974"/>
          </a:xfrm>
          <a:prstGeom prst="rect">
            <a:avLst/>
          </a:prstGeom>
        </p:spPr>
      </p:pic>
      <p:pic>
        <p:nvPicPr>
          <p:cNvPr id="11" name="Picture 10">
            <a:extLst>
              <a:ext uri="{FF2B5EF4-FFF2-40B4-BE49-F238E27FC236}">
                <a16:creationId xmlns:a16="http://schemas.microsoft.com/office/drawing/2014/main" id="{CB323207-37FD-4C83-8923-905775C0A4BD}"/>
              </a:ext>
            </a:extLst>
          </p:cNvPr>
          <p:cNvPicPr>
            <a:picLocks noChangeAspect="1"/>
          </p:cNvPicPr>
          <p:nvPr/>
        </p:nvPicPr>
        <p:blipFill rotWithShape="1">
          <a:blip r:embed="rId3"/>
          <a:srcRect r="45927"/>
          <a:stretch/>
        </p:blipFill>
        <p:spPr>
          <a:xfrm>
            <a:off x="5885895" y="368136"/>
            <a:ext cx="5921406" cy="6227974"/>
          </a:xfrm>
          <a:prstGeom prst="rect">
            <a:avLst/>
          </a:prstGeom>
        </p:spPr>
      </p:pic>
    </p:spTree>
    <p:extLst>
      <p:ext uri="{BB962C8B-B14F-4D97-AF65-F5344CB8AC3E}">
        <p14:creationId xmlns:p14="http://schemas.microsoft.com/office/powerpoint/2010/main" val="320181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05C13-BF7B-4C95-AC93-75882D32001B}"/>
              </a:ext>
            </a:extLst>
          </p:cNvPr>
          <p:cNvSpPr txBox="1"/>
          <p:nvPr/>
        </p:nvSpPr>
        <p:spPr>
          <a:xfrm>
            <a:off x="603681" y="372862"/>
            <a:ext cx="980982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Implementation and output</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1361AD-99FE-478B-BE05-333C29AE1056}"/>
              </a:ext>
            </a:extLst>
          </p:cNvPr>
          <p:cNvPicPr>
            <a:picLocks noChangeAspect="1"/>
          </p:cNvPicPr>
          <p:nvPr/>
        </p:nvPicPr>
        <p:blipFill rotWithShape="1">
          <a:blip r:embed="rId2">
            <a:extLst>
              <a:ext uri="{28A0092B-C50C-407E-A947-70E740481C1C}">
                <a14:useLocalDpi xmlns:a14="http://schemas.microsoft.com/office/drawing/2010/main" val="0"/>
              </a:ext>
            </a:extLst>
          </a:blip>
          <a:srcRect t="8285" r="56502" b="42883"/>
          <a:stretch/>
        </p:blipFill>
        <p:spPr>
          <a:xfrm>
            <a:off x="7261935" y="1946428"/>
            <a:ext cx="4065973" cy="2965141"/>
          </a:xfrm>
          <a:prstGeom prst="rect">
            <a:avLst/>
          </a:prstGeom>
        </p:spPr>
      </p:pic>
      <p:pic>
        <p:nvPicPr>
          <p:cNvPr id="8" name="Picture 7">
            <a:extLst>
              <a:ext uri="{FF2B5EF4-FFF2-40B4-BE49-F238E27FC236}">
                <a16:creationId xmlns:a16="http://schemas.microsoft.com/office/drawing/2014/main" id="{D7D62C87-8B3A-47DE-91D3-4201CA86BED2}"/>
              </a:ext>
            </a:extLst>
          </p:cNvPr>
          <p:cNvPicPr>
            <a:picLocks noChangeAspect="1"/>
          </p:cNvPicPr>
          <p:nvPr/>
        </p:nvPicPr>
        <p:blipFill rotWithShape="1">
          <a:blip r:embed="rId3">
            <a:extLst>
              <a:ext uri="{28A0092B-C50C-407E-A947-70E740481C1C}">
                <a14:useLocalDpi xmlns:a14="http://schemas.microsoft.com/office/drawing/2010/main" val="0"/>
              </a:ext>
            </a:extLst>
          </a:blip>
          <a:srcRect t="8413" r="57257" b="48350"/>
          <a:stretch/>
        </p:blipFill>
        <p:spPr>
          <a:xfrm>
            <a:off x="603681" y="1946429"/>
            <a:ext cx="3941685" cy="2965141"/>
          </a:xfrm>
          <a:prstGeom prst="rect">
            <a:avLst/>
          </a:prstGeom>
        </p:spPr>
      </p:pic>
    </p:spTree>
    <p:extLst>
      <p:ext uri="{BB962C8B-B14F-4D97-AF65-F5344CB8AC3E}">
        <p14:creationId xmlns:p14="http://schemas.microsoft.com/office/powerpoint/2010/main" val="218715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0B52B5-8ED0-43C9-B4E6-A5E315CAF289}"/>
              </a:ext>
            </a:extLst>
          </p:cNvPr>
          <p:cNvPicPr>
            <a:picLocks noChangeAspect="1"/>
          </p:cNvPicPr>
          <p:nvPr/>
        </p:nvPicPr>
        <p:blipFill rotWithShape="1">
          <a:blip r:embed="rId2"/>
          <a:srcRect r="38266" b="17586"/>
          <a:stretch/>
        </p:blipFill>
        <p:spPr>
          <a:xfrm>
            <a:off x="95002" y="160490"/>
            <a:ext cx="6000997" cy="6537193"/>
          </a:xfrm>
          <a:prstGeom prst="rect">
            <a:avLst/>
          </a:prstGeom>
        </p:spPr>
      </p:pic>
      <p:pic>
        <p:nvPicPr>
          <p:cNvPr id="7" name="Picture 6">
            <a:extLst>
              <a:ext uri="{FF2B5EF4-FFF2-40B4-BE49-F238E27FC236}">
                <a16:creationId xmlns:a16="http://schemas.microsoft.com/office/drawing/2014/main" id="{3844DD35-5005-4D04-9EEF-DCC5230A20F8}"/>
              </a:ext>
            </a:extLst>
          </p:cNvPr>
          <p:cNvPicPr>
            <a:picLocks noChangeAspect="1"/>
          </p:cNvPicPr>
          <p:nvPr/>
        </p:nvPicPr>
        <p:blipFill>
          <a:blip r:embed="rId3"/>
          <a:stretch>
            <a:fillRect/>
          </a:stretch>
        </p:blipFill>
        <p:spPr>
          <a:xfrm>
            <a:off x="6531429" y="213756"/>
            <a:ext cx="5660571" cy="64839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2283</TotalTime>
  <Words>489</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ARCHITECTURE</vt:lpstr>
      <vt:lpstr>   USECASE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 Reddy Konda</dc:creator>
  <cp:lastModifiedBy>Suhana Suhana</cp:lastModifiedBy>
  <cp:revision>220</cp:revision>
  <dcterms:created xsi:type="dcterms:W3CDTF">2020-08-08T03:55:20Z</dcterms:created>
  <dcterms:modified xsi:type="dcterms:W3CDTF">2021-06-24T15:27:08Z</dcterms:modified>
</cp:coreProperties>
</file>